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4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CDB242E-6A55-4994-8A8A-4C21D72525A5}" type="datetimeFigureOut">
              <a:rPr lang="en-US" smtClean="0"/>
              <a:t>6/21/2010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5C8E002-18FE-4590-A5F0-CDF46E2047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B242E-6A55-4994-8A8A-4C21D72525A5}" type="datetimeFigureOut">
              <a:rPr lang="en-US" smtClean="0"/>
              <a:t>6/21/2010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8E002-18FE-4590-A5F0-CDF46E2047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B242E-6A55-4994-8A8A-4C21D72525A5}" type="datetimeFigureOut">
              <a:rPr lang="en-US" smtClean="0"/>
              <a:t>6/21/2010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8E002-18FE-4590-A5F0-CDF46E2047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B242E-6A55-4994-8A8A-4C21D72525A5}" type="datetimeFigureOut">
              <a:rPr lang="en-US" smtClean="0"/>
              <a:t>6/21/2010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8E002-18FE-4590-A5F0-CDF46E2047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B242E-6A55-4994-8A8A-4C21D72525A5}" type="datetimeFigureOut">
              <a:rPr lang="en-US" smtClean="0"/>
              <a:t>6/21/2010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8E002-18FE-4590-A5F0-CDF46E2047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B242E-6A55-4994-8A8A-4C21D72525A5}" type="datetimeFigureOut">
              <a:rPr lang="en-US" smtClean="0"/>
              <a:t>6/21/2010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8E002-18FE-4590-A5F0-CDF46E2047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CDB242E-6A55-4994-8A8A-4C21D72525A5}" type="datetimeFigureOut">
              <a:rPr lang="en-US" smtClean="0"/>
              <a:t>6/21/2010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5C8E002-18FE-4590-A5F0-CDF46E2047A6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CDB242E-6A55-4994-8A8A-4C21D72525A5}" type="datetimeFigureOut">
              <a:rPr lang="en-US" smtClean="0"/>
              <a:t>6/21/2010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25C8E002-18FE-4590-A5F0-CDF46E2047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B242E-6A55-4994-8A8A-4C21D72525A5}" type="datetimeFigureOut">
              <a:rPr lang="en-US" smtClean="0"/>
              <a:t>6/21/2010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8E002-18FE-4590-A5F0-CDF46E2047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B242E-6A55-4994-8A8A-4C21D72525A5}" type="datetimeFigureOut">
              <a:rPr lang="en-US" smtClean="0"/>
              <a:t>6/21/2010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8E002-18FE-4590-A5F0-CDF46E2047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B242E-6A55-4994-8A8A-4C21D72525A5}" type="datetimeFigureOut">
              <a:rPr lang="en-US" smtClean="0"/>
              <a:t>6/21/2010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8E002-18FE-4590-A5F0-CDF46E2047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CDB242E-6A55-4994-8A8A-4C21D72525A5}" type="datetimeFigureOut">
              <a:rPr lang="en-US" smtClean="0"/>
              <a:t>6/21/2010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25C8E002-18FE-4590-A5F0-CDF46E2047A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000" dirty="0" smtClean="0"/>
              <a:t>CHAPTER 11</a:t>
            </a:r>
            <a:endParaRPr lang="en-US" sz="8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038600"/>
            <a:ext cx="4953000" cy="10530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POWER AND POLITICS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219200"/>
          </a:xfrm>
        </p:spPr>
        <p:txBody>
          <a:bodyPr>
            <a:noAutofit/>
          </a:bodyPr>
          <a:lstStyle/>
          <a:p>
            <a:r>
              <a:rPr lang="en-US" dirty="0" smtClean="0"/>
              <a:t>Factors </a:t>
            </a:r>
            <a:r>
              <a:rPr lang="en-US" dirty="0" smtClean="0"/>
              <a:t>Contributing to </a:t>
            </a:r>
            <a:r>
              <a:rPr lang="en-US" dirty="0" smtClean="0"/>
              <a:t>Political </a:t>
            </a:r>
            <a:r>
              <a:rPr lang="en-US" dirty="0" smtClean="0"/>
              <a:t>Behavior: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3846576"/>
          </a:xfrm>
        </p:spPr>
        <p:txBody>
          <a:bodyPr>
            <a:normAutofit/>
          </a:bodyPr>
          <a:lstStyle/>
          <a:p>
            <a:r>
              <a:rPr lang="en-US" sz="3200" dirty="0" smtClean="0"/>
              <a:t>Individual factors: individuals with internal locus of control, Mach personality.</a:t>
            </a:r>
          </a:p>
          <a:p>
            <a:r>
              <a:rPr lang="en-US" sz="3200" dirty="0" smtClean="0"/>
              <a:t>Organizational factors: Role ambiguity,  unclear performance evaluation system, self serving senior managers, less trust, top management engaging in politics.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524000"/>
          </a:xfrm>
        </p:spPr>
        <p:txBody>
          <a:bodyPr>
            <a:noAutofit/>
          </a:bodyPr>
          <a:lstStyle/>
          <a:p>
            <a:r>
              <a:rPr lang="en-US" sz="4800" b="1" dirty="0" smtClean="0"/>
              <a:t>Counter the </a:t>
            </a:r>
            <a:r>
              <a:rPr lang="en-US" sz="4800" b="1" dirty="0" smtClean="0"/>
              <a:t>effects of Politicking………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2209800"/>
          </a:xfrm>
        </p:spPr>
        <p:txBody>
          <a:bodyPr/>
          <a:lstStyle/>
          <a:p>
            <a:r>
              <a:rPr lang="en-US" sz="3600" dirty="0" smtClean="0"/>
              <a:t>Avoidance</a:t>
            </a:r>
            <a:endParaRPr lang="en-IN" sz="3600" dirty="0" smtClean="0"/>
          </a:p>
          <a:p>
            <a:r>
              <a:rPr lang="en-US" sz="3600" dirty="0" smtClean="0"/>
              <a:t> Redirecting responsibility</a:t>
            </a:r>
            <a:endParaRPr lang="en-IN" sz="3600" dirty="0" smtClean="0"/>
          </a:p>
          <a:p>
            <a:r>
              <a:rPr lang="en-US" sz="3600" dirty="0" smtClean="0"/>
              <a:t> Defending turf.</a:t>
            </a:r>
            <a:endParaRPr lang="en-IN" sz="36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</p:spPr>
        <p:txBody>
          <a:bodyPr>
            <a:normAutofit/>
          </a:bodyPr>
          <a:lstStyle/>
          <a:p>
            <a:r>
              <a:rPr lang="en-US" sz="4400" dirty="0" smtClean="0"/>
              <a:t>Maccoby’s Four Political Types: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2932176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The Craftsman</a:t>
            </a:r>
          </a:p>
          <a:p>
            <a:r>
              <a:rPr lang="en-US" sz="3600" dirty="0" smtClean="0"/>
              <a:t>The Jungle Fighter: Foxes, Lions</a:t>
            </a:r>
          </a:p>
          <a:p>
            <a:r>
              <a:rPr lang="en-US" sz="3600" dirty="0" smtClean="0"/>
              <a:t>Company man or women</a:t>
            </a:r>
          </a:p>
          <a:p>
            <a:r>
              <a:rPr lang="en-US" sz="3600" dirty="0" smtClean="0"/>
              <a:t>The Gamesman</a:t>
            </a:r>
            <a:endParaRPr lang="en-US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>
            <a:normAutofit/>
          </a:bodyPr>
          <a:lstStyle/>
          <a:p>
            <a:r>
              <a:rPr lang="en-US" sz="5400" dirty="0" smtClean="0"/>
              <a:t>Introduction: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0386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Power refers to a capacity that A has to influence the behavior of B, so that B acts in accordance with A’s wishes.</a:t>
            </a:r>
            <a:endParaRPr lang="en-US" sz="3200" dirty="0" smtClean="0"/>
          </a:p>
          <a:p>
            <a:r>
              <a:rPr lang="en-US" sz="3200" dirty="0" smtClean="0"/>
              <a:t>Power </a:t>
            </a:r>
            <a:r>
              <a:rPr lang="en-US" sz="3200" dirty="0" smtClean="0"/>
              <a:t>is the ability to make things happen in the way an individual wants, either by self or by the subordinates. The essence of power is control over the behavior of others.</a:t>
            </a:r>
            <a:endParaRPr lang="en-IN" sz="32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81000" y="685800"/>
            <a:ext cx="6553200" cy="1066800"/>
          </a:xfrm>
        </p:spPr>
        <p:txBody>
          <a:bodyPr>
            <a:normAutofit/>
          </a:bodyPr>
          <a:lstStyle/>
          <a:p>
            <a:r>
              <a:rPr lang="en-US" sz="4400" dirty="0" smtClean="0"/>
              <a:t>Bases of Power: </a:t>
            </a:r>
            <a:endParaRPr lang="en-US" sz="4400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2286000"/>
            <a:ext cx="3581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UcParenR"/>
            </a:pPr>
            <a:r>
              <a:rPr lang="en-US" sz="2800" dirty="0" smtClean="0"/>
              <a:t>Formal Power</a:t>
            </a:r>
          </a:p>
          <a:p>
            <a:pPr marL="342900" indent="-342900"/>
            <a:endParaRPr lang="en-US" sz="2800" dirty="0"/>
          </a:p>
          <a:p>
            <a:pPr marL="342900" indent="-342900">
              <a:buAutoNum type="arabicPeriod"/>
            </a:pPr>
            <a:r>
              <a:rPr lang="en-US" sz="2800" dirty="0" smtClean="0"/>
              <a:t>Coercive</a:t>
            </a:r>
          </a:p>
          <a:p>
            <a:pPr marL="342900" indent="-342900">
              <a:buAutoNum type="arabicPeriod"/>
            </a:pPr>
            <a:r>
              <a:rPr lang="en-US" sz="2800" dirty="0" smtClean="0"/>
              <a:t>Reward</a:t>
            </a:r>
          </a:p>
          <a:p>
            <a:pPr marL="342900" indent="-342900">
              <a:buAutoNum type="arabicPeriod"/>
            </a:pPr>
            <a:r>
              <a:rPr lang="en-US" sz="2800" dirty="0" smtClean="0"/>
              <a:t>Legitimate</a:t>
            </a:r>
          </a:p>
          <a:p>
            <a:pPr marL="342900" indent="-342900">
              <a:buAutoNum type="arabicPeriod"/>
            </a:pPr>
            <a:r>
              <a:rPr lang="en-US" sz="2800" dirty="0" smtClean="0"/>
              <a:t>Information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4876800" y="2209800"/>
            <a:ext cx="3719288" cy="301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B)</a:t>
            </a:r>
            <a:r>
              <a:rPr lang="en-US" sz="3200" dirty="0" smtClean="0"/>
              <a:t> </a:t>
            </a:r>
            <a:r>
              <a:rPr lang="en-US" sz="2800" dirty="0" smtClean="0"/>
              <a:t>Personal Power</a:t>
            </a:r>
          </a:p>
          <a:p>
            <a:endParaRPr lang="en-US" sz="2800" dirty="0"/>
          </a:p>
          <a:p>
            <a:pPr marL="342900" indent="-342900">
              <a:buAutoNum type="arabicPeriod"/>
            </a:pPr>
            <a:r>
              <a:rPr lang="en-US" sz="2800" dirty="0" smtClean="0"/>
              <a:t>Expert </a:t>
            </a:r>
          </a:p>
          <a:p>
            <a:pPr marL="342900" indent="-342900">
              <a:buAutoNum type="arabicPeriod"/>
            </a:pPr>
            <a:r>
              <a:rPr lang="en-US" sz="2800" dirty="0" smtClean="0"/>
              <a:t>Rational Persuasion</a:t>
            </a:r>
          </a:p>
          <a:p>
            <a:pPr marL="342900" indent="-342900">
              <a:buAutoNum type="arabicPeriod"/>
            </a:pPr>
            <a:r>
              <a:rPr lang="en-US" sz="2800" dirty="0" smtClean="0"/>
              <a:t>Referent</a:t>
            </a:r>
          </a:p>
          <a:p>
            <a:pPr marL="342900" indent="-342900">
              <a:buAutoNum type="arabicPeriod"/>
            </a:pPr>
            <a:r>
              <a:rPr lang="en-US" sz="2800" dirty="0" smtClean="0"/>
              <a:t>Charismatic</a:t>
            </a:r>
          </a:p>
          <a:p>
            <a:pPr marL="342900" indent="-342900"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06680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Dependency : Key to Power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008376"/>
          </a:xfrm>
        </p:spPr>
        <p:txBody>
          <a:bodyPr/>
          <a:lstStyle/>
          <a:p>
            <a:r>
              <a:rPr lang="en-US" sz="3200" dirty="0" smtClean="0"/>
              <a:t>Importance</a:t>
            </a:r>
          </a:p>
          <a:p>
            <a:endParaRPr lang="en-US" sz="3200" dirty="0" smtClean="0"/>
          </a:p>
          <a:p>
            <a:r>
              <a:rPr lang="en-US" sz="3200" dirty="0" smtClean="0"/>
              <a:t>Scarcity</a:t>
            </a:r>
          </a:p>
          <a:p>
            <a:endParaRPr lang="en-US" sz="3200" dirty="0" smtClean="0"/>
          </a:p>
          <a:p>
            <a:r>
              <a:rPr lang="en-US" sz="3200" dirty="0" smtClean="0"/>
              <a:t>No availability of substitutes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>
            <a:normAutofit/>
          </a:bodyPr>
          <a:lstStyle/>
          <a:p>
            <a:r>
              <a:rPr lang="en-US" sz="5400" dirty="0" smtClean="0"/>
              <a:t>Power </a:t>
            </a:r>
            <a:r>
              <a:rPr lang="en-US" sz="5400" dirty="0" smtClean="0"/>
              <a:t>Tactics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7924800" cy="39624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3400" b="1" dirty="0" smtClean="0"/>
              <a:t>  </a:t>
            </a:r>
            <a:r>
              <a:rPr lang="en-US" sz="3200" dirty="0" smtClean="0"/>
              <a:t>Reason</a:t>
            </a:r>
            <a:endParaRPr lang="en-IN" sz="3200" dirty="0" smtClean="0"/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Friendliness</a:t>
            </a:r>
            <a:endParaRPr lang="en-IN" sz="3200" dirty="0" smtClean="0"/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Coalition</a:t>
            </a:r>
            <a:endParaRPr lang="en-IN" sz="3200" dirty="0" smtClean="0"/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Bargaining</a:t>
            </a:r>
            <a:endParaRPr lang="en-IN" sz="3200" dirty="0" smtClean="0"/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Assertiveness</a:t>
            </a:r>
            <a:endParaRPr lang="en-IN" sz="3200" dirty="0" smtClean="0"/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Higher authority</a:t>
            </a:r>
            <a:endParaRPr lang="en-IN" sz="3200" dirty="0" smtClean="0"/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Sanctions</a:t>
            </a:r>
            <a:endParaRPr lang="en-IN" sz="32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/>
          <a:lstStyle/>
          <a:p>
            <a:r>
              <a:rPr lang="en-US" dirty="0" smtClean="0"/>
              <a:t>Influence Tactics: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3962400"/>
          </a:xfrm>
        </p:spPr>
        <p:txBody>
          <a:bodyPr/>
          <a:lstStyle/>
          <a:p>
            <a:r>
              <a:rPr lang="en-US" dirty="0" smtClean="0"/>
              <a:t>Pressure</a:t>
            </a:r>
          </a:p>
          <a:p>
            <a:r>
              <a:rPr lang="en-US" dirty="0" smtClean="0"/>
              <a:t>Upward Appeals</a:t>
            </a:r>
          </a:p>
          <a:p>
            <a:r>
              <a:rPr lang="en-US" dirty="0" smtClean="0"/>
              <a:t>Exchange</a:t>
            </a:r>
          </a:p>
          <a:p>
            <a:r>
              <a:rPr lang="en-US" dirty="0" smtClean="0"/>
              <a:t>Coalition</a:t>
            </a:r>
          </a:p>
          <a:p>
            <a:r>
              <a:rPr lang="en-US" dirty="0" smtClean="0"/>
              <a:t>Ingratiation</a:t>
            </a:r>
          </a:p>
          <a:p>
            <a:r>
              <a:rPr lang="en-US" dirty="0" smtClean="0"/>
              <a:t>Rational Persuasion</a:t>
            </a:r>
          </a:p>
          <a:p>
            <a:r>
              <a:rPr lang="en-US" dirty="0" smtClean="0"/>
              <a:t>Inspirational Appeals</a:t>
            </a:r>
          </a:p>
          <a:p>
            <a:r>
              <a:rPr lang="en-US" dirty="0" smtClean="0"/>
              <a:t>Consultation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1066800"/>
          </a:xfrm>
        </p:spPr>
        <p:txBody>
          <a:bodyPr>
            <a:normAutofit/>
          </a:bodyPr>
          <a:lstStyle/>
          <a:p>
            <a:r>
              <a:rPr lang="en-US" sz="5400" dirty="0" smtClean="0"/>
              <a:t>Empowerment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038600"/>
          </a:xfrm>
        </p:spPr>
        <p:txBody>
          <a:bodyPr/>
          <a:lstStyle/>
          <a:p>
            <a:r>
              <a:rPr lang="en-US" dirty="0" smtClean="0"/>
              <a:t>Empowerment is the process by which managers help others to acquire and use the power required to make decisions affecting both themselves and their work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The following are important in this </a:t>
            </a:r>
            <a:r>
              <a:rPr lang="en-US" dirty="0" smtClean="0"/>
              <a:t>context-</a:t>
            </a:r>
            <a:endParaRPr lang="en-US" dirty="0" smtClean="0"/>
          </a:p>
          <a:p>
            <a:pPr marL="971550" lvl="1" indent="-514350">
              <a:buFont typeface="Calibri" pitchFamily="34" charset="0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Changing Position Power.</a:t>
            </a:r>
          </a:p>
          <a:p>
            <a:pPr marL="971550" lvl="1" indent="-514350">
              <a:buFont typeface="Calibri" pitchFamily="34" charset="0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Expanding the Zone of </a:t>
            </a:r>
            <a:r>
              <a:rPr lang="en-US" dirty="0" smtClean="0">
                <a:solidFill>
                  <a:schemeClr val="tx1"/>
                </a:solidFill>
              </a:rPr>
              <a:t>Indifference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Coalitions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3160776"/>
          </a:xfrm>
        </p:spPr>
        <p:txBody>
          <a:bodyPr/>
          <a:lstStyle/>
          <a:p>
            <a:r>
              <a:rPr lang="en-US" b="1" dirty="0" smtClean="0"/>
              <a:t>Individuals who lose power or are out of power seek to increase their power individually. If they fail to do so, then the alternative is to form a coalition—an informal group bound together by the active pursuit of a single issue</a:t>
            </a:r>
            <a:r>
              <a:rPr lang="en-US" b="1" dirty="0" smtClean="0"/>
              <a:t>.</a:t>
            </a:r>
            <a:endParaRPr lang="en-IN" b="1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>
            <a:normAutofit/>
          </a:bodyPr>
          <a:lstStyle/>
          <a:p>
            <a:r>
              <a:rPr lang="en-US" sz="4800" b="1" dirty="0" smtClean="0"/>
              <a:t>Politics: Power In Action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886200"/>
          </a:xfrm>
        </p:spPr>
        <p:txBody>
          <a:bodyPr>
            <a:normAutofit/>
          </a:bodyPr>
          <a:lstStyle/>
          <a:p>
            <a:r>
              <a:rPr lang="en-US" dirty="0" smtClean="0"/>
              <a:t>Political behavior fall outside the ambit of one’s specified job requirements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It includes efforts to influence the goals, criteria, or processes employed for decision-making.</a:t>
            </a:r>
            <a:endParaRPr lang="en-IN" dirty="0" smtClean="0"/>
          </a:p>
          <a:p>
            <a:r>
              <a:rPr lang="en-US" dirty="0" smtClean="0"/>
              <a:t>It includes a variety of political behaviors such as, withholding vital information from decision makers, whistle-blowing, spreading rumors, leaking confidential information, etc</a:t>
            </a:r>
            <a:r>
              <a:rPr lang="en-US" dirty="0" smtClean="0"/>
              <a:t>.</a:t>
            </a:r>
            <a:endParaRPr lang="en-IN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37</TotalTime>
  <Words>355</Words>
  <Application>Microsoft Office PowerPoint</Application>
  <PresentationFormat>On-screen Show (4:3)</PresentationFormat>
  <Paragraphs>65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Urban</vt:lpstr>
      <vt:lpstr>CHAPTER 11</vt:lpstr>
      <vt:lpstr>Introduction:</vt:lpstr>
      <vt:lpstr>Bases of Power: </vt:lpstr>
      <vt:lpstr>Dependency : Key to Power</vt:lpstr>
      <vt:lpstr>Power Tactics</vt:lpstr>
      <vt:lpstr>Influence Tactics:</vt:lpstr>
      <vt:lpstr>Empowerment</vt:lpstr>
      <vt:lpstr>Coalitions</vt:lpstr>
      <vt:lpstr>Politics: Power In Action</vt:lpstr>
      <vt:lpstr>Factors Contributing to Political Behavior: </vt:lpstr>
      <vt:lpstr>Counter the effects of Politicking………</vt:lpstr>
      <vt:lpstr>Maccoby’s Four Political Types:</vt:lpstr>
    </vt:vector>
  </TitlesOfParts>
  <Company>Solitaire Global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11</dc:title>
  <dc:creator>mansi</dc:creator>
  <cp:lastModifiedBy>mansi</cp:lastModifiedBy>
  <cp:revision>15</cp:revision>
  <dcterms:created xsi:type="dcterms:W3CDTF">2010-06-21T02:01:02Z</dcterms:created>
  <dcterms:modified xsi:type="dcterms:W3CDTF">2010-06-21T02:38:28Z</dcterms:modified>
</cp:coreProperties>
</file>